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sldIdLst>
    <p:sldId id="284" r:id="rId5"/>
    <p:sldId id="287" r:id="rId6"/>
    <p:sldId id="301" r:id="rId7"/>
    <p:sldId id="304" r:id="rId8"/>
    <p:sldId id="307" r:id="rId9"/>
    <p:sldId id="308" r:id="rId10"/>
    <p:sldId id="309" r:id="rId11"/>
    <p:sldId id="305" r:id="rId12"/>
    <p:sldId id="306" r:id="rId13"/>
    <p:sldId id="298" r:id="rId14"/>
    <p:sldId id="302" r:id="rId15"/>
    <p:sldId id="310" r:id="rId16"/>
    <p:sldId id="303" r:id="rId17"/>
    <p:sldId id="28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CC"/>
    <a:srgbClr val="F4EBE8"/>
    <a:srgbClr val="FF66FF"/>
    <a:srgbClr val="E9C46A"/>
    <a:srgbClr val="97EFD3"/>
    <a:srgbClr val="F15574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6C3DFE-CE75-4414-8BAC-DC00C6A2A849}" v="593" dt="2024-05-13T17:46:38.2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99" autoAdjust="0"/>
  </p:normalViewPr>
  <p:slideViewPr>
    <p:cSldViewPr snapToGrid="0" snapToObjects="1" showGuides="1">
      <p:cViewPr varScale="1">
        <p:scale>
          <a:sx n="83" d="100"/>
          <a:sy n="83" d="100"/>
        </p:scale>
        <p:origin x="614" y="7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5/13/2024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0787" y="948698"/>
            <a:ext cx="5691834" cy="1903986"/>
          </a:xfrm>
        </p:spPr>
        <p:txBody>
          <a:bodyPr/>
          <a:lstStyle/>
          <a:p>
            <a:r>
              <a:rPr lang="en-US" sz="4000" b="1" dirty="0">
                <a:solidFill>
                  <a:schemeClr val="accent6">
                    <a:lumMod val="75000"/>
                  </a:schemeClr>
                </a:solidFill>
                <a:latin typeface="clcicgqyw0002obe2xroteu2c"/>
              </a:rPr>
              <a:t>KNIT </a:t>
            </a:r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  <a:latin typeface="clcicgqyw0002obe2xroteu2c"/>
              </a:rPr>
              <a:t>KART</a:t>
            </a:r>
            <a:r>
              <a:rPr lang="en-US" sz="4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lcicgqyw0002obe2xroteu2c"/>
              </a:rPr>
              <a:t/>
            </a:r>
            <a:br>
              <a:rPr lang="en-US" sz="4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lcicgqyw0002obe2xroteu2c"/>
              </a:rPr>
            </a:br>
            <a:r>
              <a:rPr lang="en-US" sz="30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Fostering </a:t>
            </a:r>
            <a:r>
              <a:rPr lang="en-US" sz="3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Sustainable Practices and Community Engagement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0786" y="3938124"/>
            <a:ext cx="5691835" cy="1829630"/>
          </a:xfrm>
        </p:spPr>
        <p:txBody>
          <a:bodyPr/>
          <a:lstStyle/>
          <a:p>
            <a:r>
              <a:rPr lang="en-IN" sz="1600" b="1" dirty="0" smtClean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Submitted by:-</a:t>
            </a:r>
            <a:br>
              <a:rPr lang="en-IN" sz="1600" b="1" dirty="0" smtClean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</a:br>
            <a:r>
              <a:rPr lang="en-IN" sz="1600" b="1" dirty="0" smtClean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Arshil </a:t>
            </a:r>
            <a:r>
              <a:rPr lang="en-IN" sz="1600" b="1" dirty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Amaan Ansari </a:t>
            </a:r>
            <a:r>
              <a:rPr lang="en-IN" sz="1600" dirty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(22709)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    </a:t>
            </a:r>
            <a:r>
              <a:rPr lang="en-IN" sz="1600" b="1" dirty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Rahul Saini </a:t>
            </a:r>
            <a:r>
              <a:rPr lang="en-IN" sz="1600" dirty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(22742)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entury Gothic (Headings)"/>
            </a:endParaRPr>
          </a:p>
          <a:p>
            <a:r>
              <a:rPr lang="en-IN" sz="1600" b="1" dirty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Rakesh Kumar </a:t>
            </a:r>
            <a:r>
              <a:rPr lang="en-IN" sz="1600" dirty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(22743)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              </a:t>
            </a:r>
            <a:r>
              <a:rPr lang="en-IN" sz="1600" b="1" dirty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Shantanu Saini </a:t>
            </a:r>
            <a:r>
              <a:rPr lang="en-IN" sz="1600" dirty="0">
                <a:solidFill>
                  <a:schemeClr val="accent2">
                    <a:lumMod val="50000"/>
                  </a:schemeClr>
                </a:solidFill>
                <a:latin typeface="Century Gothic (Headings)"/>
              </a:rPr>
              <a:t>(22751)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Century Gothic (Headings)"/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accent2">
                    <a:lumMod val="50000"/>
                  </a:schemeClr>
                </a:solidFill>
              </a:rPr>
            </a:br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</a:rPr>
              <a:t>Kamla Nehru Institute of Technology </a:t>
            </a:r>
            <a:endParaRPr lang="en-US" sz="1400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sz="1400" dirty="0" smtClean="0">
                <a:solidFill>
                  <a:schemeClr val="accent2">
                    <a:lumMod val="50000"/>
                  </a:schemeClr>
                </a:solidFill>
              </a:rPr>
              <a:t>14/May/2024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2212367F-9E92-2C8B-1C21-1DD2E1D464B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406682"/>
            <a:ext cx="305241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7070FC-8B97-767B-4C9A-9F538A8D2201}"/>
              </a:ext>
            </a:extLst>
          </p:cNvPr>
          <p:cNvSpPr txBox="1"/>
          <p:nvPr/>
        </p:nvSpPr>
        <p:spPr>
          <a:xfrm>
            <a:off x="1220787" y="2795240"/>
            <a:ext cx="56918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  <a:latin typeface="Century Gothic (Headings)"/>
              </a:rPr>
              <a:t>Major Project under the guidance of</a:t>
            </a:r>
            <a:br>
              <a:rPr lang="en-US" b="1" i="1" dirty="0" smtClean="0">
                <a:solidFill>
                  <a:schemeClr val="accent6">
                    <a:lumMod val="75000"/>
                  </a:schemeClr>
                </a:solidFill>
                <a:latin typeface="Century Gothic (Headings)"/>
              </a:rPr>
            </a:b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  <a:latin typeface="Century Gothic (Headings)"/>
              </a:rPr>
              <a:t/>
            </a:r>
            <a:br>
              <a:rPr lang="en-US" b="1" i="1" dirty="0" smtClean="0">
                <a:solidFill>
                  <a:schemeClr val="accent6">
                    <a:lumMod val="75000"/>
                  </a:schemeClr>
                </a:solidFill>
                <a:latin typeface="Century Gothic (Headings)"/>
              </a:rPr>
            </a:b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  <a:latin typeface="Century Gothic (Headings)"/>
              </a:rPr>
              <a:t>Prof. </a:t>
            </a:r>
            <a:r>
              <a:rPr lang="en-US" b="1" i="1" dirty="0" err="1" smtClean="0">
                <a:solidFill>
                  <a:schemeClr val="accent6">
                    <a:lumMod val="75000"/>
                  </a:schemeClr>
                </a:solidFill>
                <a:latin typeface="Century Gothic (Headings)"/>
              </a:rPr>
              <a:t>Babu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  <a:latin typeface="Century Gothic (Headings)"/>
              </a:rPr>
              <a:t> Ram</a:t>
            </a:r>
            <a:br>
              <a:rPr lang="en-US" b="1" i="1" dirty="0" smtClean="0">
                <a:solidFill>
                  <a:schemeClr val="accent6">
                    <a:lumMod val="75000"/>
                  </a:schemeClr>
                </a:solidFill>
                <a:latin typeface="Century Gothic (Headings)"/>
              </a:rPr>
            </a:b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  <a:latin typeface="Century Gothic (Headings)"/>
              </a:rPr>
              <a:t>Prof. Sonam Arya</a:t>
            </a:r>
            <a:endParaRPr lang="en-US" b="1" i="1" dirty="0">
              <a:solidFill>
                <a:schemeClr val="accent6">
                  <a:lumMod val="75000"/>
                </a:schemeClr>
              </a:solidFill>
              <a:latin typeface="Century Gothic (Headings)"/>
            </a:endParaRP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30A912BA-9154-984A-EF67-589C72846EE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490" y="1304702"/>
            <a:ext cx="3840179" cy="3834628"/>
          </a:xfr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1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1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  <p:bldP spid="3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7EE08-9363-4982-3738-CB6890ECD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76" y="292954"/>
            <a:ext cx="10213848" cy="1014984"/>
          </a:xfrm>
        </p:spPr>
        <p:txBody>
          <a:bodyPr/>
          <a:lstStyle/>
          <a:p>
            <a:r>
              <a:rPr lang="en-US" sz="4000" b="1" dirty="0">
                <a:solidFill>
                  <a:schemeClr val="accent4">
                    <a:lumMod val="50000"/>
                  </a:schemeClr>
                </a:solidFill>
              </a:rPr>
              <a:t>Literature Survey &amp; System Requirements</a:t>
            </a:r>
            <a:r>
              <a:rPr lang="en-US" b="1" i="0" dirty="0">
                <a:effectLst/>
                <a:latin typeface="clcicgqyw0002obe2xroteu2c"/>
              </a:rPr>
              <a:t/>
            </a:r>
            <a:br>
              <a:rPr lang="en-US" b="1" i="0" dirty="0">
                <a:effectLst/>
                <a:latin typeface="clcicgqyw0002obe2xroteu2c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3AFC5-5710-7F80-82F9-30CFF0B1A2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169043"/>
            <a:ext cx="5048882" cy="4774557"/>
          </a:xfrm>
        </p:spPr>
        <p:txBody>
          <a:bodyPr/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Literature Survey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AE7BFF-B840-92C6-1875-1B41570CE74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6734" y="1169043"/>
            <a:ext cx="5048882" cy="4774557"/>
          </a:xfrm>
        </p:spPr>
        <p:txBody>
          <a:bodyPr/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Software Requirements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Century Gothic (Headings)"/>
            </a:endParaRPr>
          </a:p>
          <a:p>
            <a:endParaRPr lang="en-US" b="1" i="0" dirty="0">
              <a:solidFill>
                <a:schemeClr val="accent4">
                  <a:lumMod val="50000"/>
                </a:schemeClr>
              </a:solidFill>
              <a:effectLst/>
              <a:latin typeface="Century Gothic (Headings)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4FF11D-7F36-F8DB-A301-DE454CB2E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10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C006F9-0178-B28F-8483-1FB923C67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9781" y="6320526"/>
            <a:ext cx="2072437" cy="457096"/>
          </a:xfrm>
        </p:spPr>
        <p:txBody>
          <a:bodyPr/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Literature Survey &amp; System Requirements</a:t>
            </a:r>
            <a:r>
              <a:rPr lang="en-US" b="1" dirty="0">
                <a:latin typeface="clcicgqyw0002obe2xroteu2c"/>
              </a:rPr>
              <a:t/>
            </a:r>
            <a:br>
              <a:rPr lang="en-US" b="1" dirty="0">
                <a:latin typeface="clcicgqyw0002obe2xroteu2c"/>
              </a:rPr>
            </a:br>
            <a:endParaRPr lang="en-US" noProof="0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3A98795-1A62-E469-6365-0C8FF989C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330A66-86F4-FE54-0857-C7A3B2EB536E}"/>
              </a:ext>
            </a:extLst>
          </p:cNvPr>
          <p:cNvSpPr txBox="1"/>
          <p:nvPr/>
        </p:nvSpPr>
        <p:spPr>
          <a:xfrm>
            <a:off x="6571618" y="1926041"/>
            <a:ext cx="45959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chemeClr val="accent4">
                    <a:lumMod val="50000"/>
                  </a:schemeClr>
                </a:solidFill>
                <a:effectLst/>
                <a:latin typeface="clcicgqyw0002obe2xroteu2c"/>
              </a:rPr>
              <a:t> </a:t>
            </a:r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lcicgqyw0002obe2xroteu2c"/>
              </a:rPr>
              <a:t>Software Requirements:</a:t>
            </a:r>
            <a:endParaRPr lang="en-US" sz="1600" dirty="0">
              <a:solidFill>
                <a:schemeClr val="accent4">
                  <a:lumMod val="50000"/>
                </a:schemeClr>
              </a:solidFill>
              <a:latin typeface="clcicgqyw0002obe2xroteu2c"/>
            </a:endParaRP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Front-end: </a:t>
            </a:r>
            <a:r>
              <a:rPr lang="en-US" sz="1600" dirty="0" smtClean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React.js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, </a:t>
            </a:r>
            <a:r>
              <a:rPr lang="en-US" sz="1600" dirty="0" smtClean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Tailwind CSS.</a:t>
            </a:r>
            <a:endParaRPr lang="en-US" sz="1600" dirty="0">
              <a:solidFill>
                <a:schemeClr val="bg2">
                  <a:lumMod val="10000"/>
                </a:schemeClr>
              </a:solidFill>
              <a:latin typeface="clcicgqyw0002obe2xroteu2c"/>
            </a:endParaRP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Back-end: Node.js, Express.js, MongoDB.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Tools: Git, Visual Studio Code, Postman.</a:t>
            </a:r>
          </a:p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lcicgqyw0002obe2xroteu2c"/>
              </a:rPr>
              <a:t>Functional Requirements:</a:t>
            </a:r>
            <a:endParaRPr lang="en-US" sz="1600" dirty="0">
              <a:solidFill>
                <a:schemeClr val="accent4">
                  <a:lumMod val="50000"/>
                </a:schemeClr>
              </a:solidFill>
              <a:latin typeface="clcicgqyw0002obe2xroteu2c"/>
            </a:endParaRP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User Registration and Authentication, Item Listing and Management, Item Search and Exchange , Notification and Messaging</a:t>
            </a:r>
          </a:p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lcicgqyw0002obe2xroteu2c"/>
              </a:rPr>
              <a:t>Non-functional Requirements:</a:t>
            </a:r>
            <a:endParaRPr lang="en-US" sz="1600" dirty="0">
              <a:solidFill>
                <a:schemeClr val="accent4">
                  <a:lumMod val="50000"/>
                </a:schemeClr>
              </a:solidFill>
              <a:latin typeface="clcicgqyw0002obe2xroteu2c"/>
            </a:endParaRP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Performance and Scalability</a:t>
            </a:r>
            <a:r>
              <a:rPr lang="en-US" sz="1600" dirty="0" smtClean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, Security 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and Reliability, Usability and Accessibility, Interoperability and Maintainability</a:t>
            </a:r>
          </a:p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lcicgqyw0002obe2xroteu2c"/>
              </a:rPr>
              <a:t>Hardware Requirements:</a:t>
            </a:r>
            <a:endParaRPr lang="en-US" sz="1600" dirty="0">
              <a:solidFill>
                <a:schemeClr val="accent4">
                  <a:lumMod val="50000"/>
                </a:schemeClr>
              </a:solidFill>
              <a:latin typeface="clcicgqyw0002obe2xroteu2c"/>
            </a:endParaRP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Server: CPU, RAM, Storage, Cloud Hosting: AWS, Vercel, Client-side: Display, Modern Web Browsers</a:t>
            </a:r>
          </a:p>
          <a:p>
            <a:pPr algn="l"/>
            <a:endParaRPr lang="en-US" sz="1600" b="0" i="0" dirty="0">
              <a:solidFill>
                <a:schemeClr val="accent4">
                  <a:lumMod val="50000"/>
                </a:schemeClr>
              </a:solidFill>
              <a:effectLst/>
              <a:latin typeface="clcicgqyw0002obe2xroteu2c"/>
            </a:endParaRPr>
          </a:p>
          <a:p>
            <a:endParaRPr lang="en-US" sz="1600" dirty="0">
              <a:solidFill>
                <a:schemeClr val="accent4">
                  <a:lumMod val="50000"/>
                </a:schemeClr>
              </a:solidFill>
              <a:latin typeface="clcicgqyw0002obe2xroteu2c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91A1D3-4174-DE23-D227-14C4C269557F}"/>
              </a:ext>
            </a:extLst>
          </p:cNvPr>
          <p:cNvSpPr txBox="1"/>
          <p:nvPr/>
        </p:nvSpPr>
        <p:spPr>
          <a:xfrm>
            <a:off x="913920" y="1926041"/>
            <a:ext cx="459264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lcicgqyw0002obe2xroteu2c"/>
              </a:rPr>
              <a:t>Methodologies: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Review of popular online marketplaces.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Study of circular economy principles.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Research on community engagement strategies.</a:t>
            </a:r>
          </a:p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lcicgqyw0002obe2xroteu2c"/>
              </a:rPr>
              <a:t>Key Findings: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Platforms focus on monetary transactions, missing direct swaps' potential.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Circular economy principles encourage waste reduction and resourceful interactions.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  <a:latin typeface="clcicgqyw0002obe2xroteu2c"/>
              </a:rPr>
              <a:t>Community engagement is vital for trust and meaningful interactions.</a:t>
            </a:r>
          </a:p>
        </p:txBody>
      </p:sp>
    </p:spTree>
    <p:extLst>
      <p:ext uri="{BB962C8B-B14F-4D97-AF65-F5344CB8AC3E}">
        <p14:creationId xmlns:p14="http://schemas.microsoft.com/office/powerpoint/2010/main" val="2484808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animBg="1"/>
      <p:bldP spid="5" grpId="0" build="p" animBg="1"/>
      <p:bldP spid="7" grpId="0"/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4FA1D-6315-2958-3263-A5FCA38A4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9420" y="210208"/>
            <a:ext cx="4813160" cy="800351"/>
          </a:xfrm>
        </p:spPr>
        <p:txBody>
          <a:bodyPr/>
          <a:lstStyle/>
          <a:p>
            <a:r>
              <a:rPr lang="en-IN" sz="4500" dirty="0"/>
              <a:t>ER Diagram</a:t>
            </a:r>
            <a:endParaRPr lang="en-US" sz="45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57E1AE-8B31-2BDB-623A-9FD3ECC63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636C2F-75DC-2F24-8724-43A8845E7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/>
              <a:t>ER Diagram</a:t>
            </a:r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3F266-B7F1-D809-81EE-A0FE84911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0862C7-8085-D846-E098-D99248A077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0" r="3773" b="14533"/>
          <a:stretch/>
        </p:blipFill>
        <p:spPr>
          <a:xfrm>
            <a:off x="4000500" y="1160035"/>
            <a:ext cx="4191000" cy="4828783"/>
          </a:xfrm>
          <a:prstGeom prst="rect">
            <a:avLst/>
          </a:prstGeom>
          <a:ln w="3175"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</p:spTree>
    <p:extLst>
      <p:ext uri="{BB962C8B-B14F-4D97-AF65-F5344CB8AC3E}">
        <p14:creationId xmlns:p14="http://schemas.microsoft.com/office/powerpoint/2010/main" val="3707573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4FA1D-6315-2958-3263-A5FCA38A4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9420" y="-66613"/>
            <a:ext cx="4813160" cy="800351"/>
          </a:xfrm>
        </p:spPr>
        <p:txBody>
          <a:bodyPr/>
          <a:lstStyle/>
          <a:p>
            <a:r>
              <a:rPr lang="en-IN" sz="4500" dirty="0" smtClean="0"/>
              <a:t>Flow Chart</a:t>
            </a:r>
            <a:endParaRPr lang="en-US" sz="45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57E1AE-8B31-2BDB-623A-9FD3ECC63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636C2F-75DC-2F24-8724-43A8845E7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/>
              <a:t>ER Diagram</a:t>
            </a:r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3F266-B7F1-D809-81EE-A0FE84911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0862C7-8085-D846-E098-D99248A077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8" r="26563"/>
          <a:stretch/>
        </p:blipFill>
        <p:spPr>
          <a:xfrm>
            <a:off x="3584330" y="733738"/>
            <a:ext cx="5023340" cy="5716548"/>
          </a:xfrm>
          <a:prstGeom prst="rect">
            <a:avLst/>
          </a:prstGeom>
          <a:ln w="3175"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</p:spTree>
    <p:extLst>
      <p:ext uri="{BB962C8B-B14F-4D97-AF65-F5344CB8AC3E}">
        <p14:creationId xmlns:p14="http://schemas.microsoft.com/office/powerpoint/2010/main" val="1241398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86E315-D7C3-6B50-463C-B754DC22B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13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0DB1B9-E5EE-7328-3F40-B5DD93562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Conclusion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1A2F3-A54C-B395-E509-14E63610E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/>
              <a:t>2024</a:t>
            </a:r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D8651D-43D0-0FCC-C9E1-242206A286D0}"/>
              </a:ext>
            </a:extLst>
          </p:cNvPr>
          <p:cNvSpPr txBox="1"/>
          <p:nvPr/>
        </p:nvSpPr>
        <p:spPr>
          <a:xfrm>
            <a:off x="4290349" y="73220"/>
            <a:ext cx="361130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500" b="1" dirty="0">
                <a:solidFill>
                  <a:schemeClr val="accent4">
                    <a:lumMod val="50000"/>
                  </a:schemeClr>
                </a:solidFill>
                <a:latin typeface="Century Gothic (Headings)"/>
              </a:rPr>
              <a:t>Conclusion</a:t>
            </a:r>
            <a:endParaRPr lang="en-US" sz="4500" b="1" dirty="0">
              <a:solidFill>
                <a:schemeClr val="accent4">
                  <a:lumMod val="50000"/>
                </a:schemeClr>
              </a:solidFill>
              <a:latin typeface="Century Gothic (Headings)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4D78DA-92F3-CD38-911B-30146AC2F256}"/>
              </a:ext>
            </a:extLst>
          </p:cNvPr>
          <p:cNvSpPr txBox="1"/>
          <p:nvPr/>
        </p:nvSpPr>
        <p:spPr>
          <a:xfrm>
            <a:off x="841092" y="982180"/>
            <a:ext cx="1050981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KNIT KART has successfully addressed challenges in hostel communities, promoting sustainability and collaboration through item exchanges. Key outcomes include:</a:t>
            </a:r>
          </a:p>
          <a:p>
            <a:pPr algn="l"/>
            <a:endParaRPr lang="en-US" sz="2000" b="0" i="0" dirty="0">
              <a:solidFill>
                <a:schemeClr val="accent4">
                  <a:lumMod val="50000"/>
                </a:schemeClr>
              </a:solidFill>
              <a:effectLst/>
              <a:latin typeface="Century Gothic (Headings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Unique Challenges Addressed:</a:t>
            </a:r>
            <a:r>
              <a:rPr lang="en-US" sz="2000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 KNIT KART tackles surplus item issues in hostels, promoting a circular economy.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chemeClr val="accent4">
                  <a:lumMod val="50000"/>
                </a:schemeClr>
              </a:solidFill>
              <a:effectLst/>
              <a:latin typeface="Century Gothic (Headings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Community Engagement:</a:t>
            </a:r>
            <a:r>
              <a:rPr lang="en-US" sz="2000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 Encourages direct item exchanges, fostering trust and camaraderie.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chemeClr val="accent4">
                  <a:lumMod val="50000"/>
                </a:schemeClr>
              </a:solidFill>
              <a:effectLst/>
              <a:latin typeface="Century Gothic (Headings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Technological Advancements:</a:t>
            </a:r>
            <a:r>
              <a:rPr lang="en-US" sz="2000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 Utilizes modern technologies for an intuitive user experience.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chemeClr val="accent4">
                  <a:lumMod val="50000"/>
                </a:schemeClr>
              </a:solidFill>
              <a:effectLst/>
              <a:latin typeface="Century Gothic (Headings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Sustainability Impact:</a:t>
            </a:r>
            <a:r>
              <a:rPr lang="en-US" sz="2000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 Reduces waste and promotes resourceful exchanges, contributing to sustainability.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chemeClr val="accent4">
                  <a:lumMod val="50000"/>
                </a:schemeClr>
              </a:solidFill>
              <a:effectLst/>
              <a:latin typeface="Century Gothic (Headings)"/>
            </a:endParaRPr>
          </a:p>
          <a:p>
            <a:pPr algn="l"/>
            <a:r>
              <a:rPr lang="en-US" sz="2000" i="1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Looking ahead, KNIT KART aims for further expansion and impact beyond hostels, focusing on user adoption and platform refinement.</a:t>
            </a:r>
          </a:p>
        </p:txBody>
      </p:sp>
    </p:spTree>
    <p:extLst>
      <p:ext uri="{BB962C8B-B14F-4D97-AF65-F5344CB8AC3E}">
        <p14:creationId xmlns:p14="http://schemas.microsoft.com/office/powerpoint/2010/main" val="2321082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547" y="4461164"/>
            <a:ext cx="9826906" cy="1343539"/>
          </a:xfrm>
        </p:spPr>
        <p:txBody>
          <a:bodyPr/>
          <a:lstStyle/>
          <a:p>
            <a:pPr algn="ctr"/>
            <a:r>
              <a:rPr lang="en-US" sz="1800" b="1" dirty="0"/>
              <a:t>Embark on a Sustainable Journey with KNIT KART. Thank you for joining us in promoting sustainability and fostering collaboration within hostel communities.</a:t>
            </a:r>
            <a:endParaRPr lang="en-US" sz="1800" b="1" i="0" dirty="0">
              <a:effectLst/>
              <a:latin typeface="clcicgqyw0002obe2xroteu2c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9283" y="4687905"/>
            <a:ext cx="527419" cy="445028"/>
          </a:xfrm>
        </p:spPr>
        <p:txBody>
          <a:bodyPr/>
          <a:lstStyle/>
          <a:p>
            <a:r>
              <a:rPr lang="en-US" sz="5000" dirty="0"/>
              <a:t>“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741D42C-CB85-E34C-84D1-57CC7968BE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9966" y="1558341"/>
            <a:ext cx="8519260" cy="3216215"/>
          </a:xfrm>
          <a:ln w="3175">
            <a:solidFill>
              <a:schemeClr val="tx1"/>
            </a:solidFill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229226" y="5179498"/>
            <a:ext cx="499448" cy="459716"/>
          </a:xfrm>
        </p:spPr>
        <p:txBody>
          <a:bodyPr/>
          <a:lstStyle/>
          <a:p>
            <a:r>
              <a:rPr lang="en-US" sz="5000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IN" dirty="0"/>
              <a:t>Thank You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2024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B3104A-A583-3759-1B79-77B8930A0BEA}"/>
              </a:ext>
            </a:extLst>
          </p:cNvPr>
          <p:cNvSpPr txBox="1"/>
          <p:nvPr/>
        </p:nvSpPr>
        <p:spPr>
          <a:xfrm>
            <a:off x="4908244" y="869870"/>
            <a:ext cx="2140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Blackadder ITC" panose="04020505051007020D02" pitchFamily="82" charset="0"/>
              </a:rPr>
              <a:t>Thank You</a:t>
            </a:r>
            <a:endParaRPr lang="en-US" sz="4000" b="1" dirty="0">
              <a:latin typeface="Blackadder ITC" panose="04020505051007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  <p:bldP spid="4" grpId="0" build="p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660" y="944641"/>
            <a:ext cx="6979366" cy="705612"/>
          </a:xfrm>
        </p:spPr>
        <p:txBody>
          <a:bodyPr/>
          <a:lstStyle/>
          <a:p>
            <a:r>
              <a:rPr lang="en-US" sz="4000" b="1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clcicgqyw0002obe2xroteu2c"/>
              </a:rPr>
              <a:t>Introduction to KNIT KART</a:t>
            </a:r>
            <a:r>
              <a:rPr lang="en-US" b="1" i="0" dirty="0">
                <a:effectLst/>
                <a:latin typeface="clcicgqyw0002obe2xroteu2c"/>
              </a:rPr>
              <a:t/>
            </a:r>
            <a:br>
              <a:rPr lang="en-US" b="1" i="0" dirty="0">
                <a:effectLst/>
                <a:latin typeface="clcicgqyw0002obe2xroteu2c"/>
              </a:rPr>
            </a:br>
            <a:r>
              <a:rPr lang="en-US" dirty="0">
                <a:sym typeface="DM Sans Medium"/>
              </a:rPr>
              <a:t/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659" y="1740876"/>
            <a:ext cx="6185343" cy="4088423"/>
          </a:xfrm>
        </p:spPr>
        <p:txBody>
          <a:bodyPr/>
          <a:lstStyle/>
          <a:p>
            <a:r>
              <a:rPr lang="en-US" sz="1700" b="1" dirty="0" smtClean="0">
                <a:solidFill>
                  <a:schemeClr val="tx2">
                    <a:lumMod val="75000"/>
                  </a:schemeClr>
                </a:solidFill>
                <a:latin typeface="Century Gothic (Headings)"/>
              </a:rPr>
              <a:t>Motivation</a:t>
            </a:r>
            <a:r>
              <a:rPr lang="en-US" sz="1700" b="1" dirty="0">
                <a:solidFill>
                  <a:schemeClr val="tx2">
                    <a:lumMod val="75000"/>
                  </a:schemeClr>
                </a:solidFill>
                <a:latin typeface="Century Gothic (Headings)"/>
              </a:rPr>
              <a:t>: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entury Gothic (Headings)"/>
              </a:rPr>
              <a:t>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 (Headings)"/>
              </a:rPr>
              <a:t>Driven by the observed surplus of valuable yet unused items in hostels, KNIT KART aims to reduce waste and promote a more sustainable lifestyle.</a:t>
            </a:r>
          </a:p>
          <a:p>
            <a:r>
              <a:rPr lang="en-US" sz="1700" b="1" dirty="0">
                <a:solidFill>
                  <a:schemeClr val="tx2">
                    <a:lumMod val="75000"/>
                  </a:schemeClr>
                </a:solidFill>
                <a:latin typeface="Century Gothic (Headings)"/>
              </a:rPr>
              <a:t>Problem:</a:t>
            </a:r>
            <a:r>
              <a:rPr lang="en-US" sz="1700" dirty="0">
                <a:solidFill>
                  <a:schemeClr val="tx2">
                    <a:lumMod val="75000"/>
                  </a:schemeClr>
                </a:solidFill>
                <a:latin typeface="Century Gothic (Headings)"/>
              </a:rPr>
              <a:t>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 (Headings)"/>
              </a:rPr>
              <a:t>Hostels face challenges in efficiently facilitating item exchanges, with existing platforms focusing on monetary transactions rather than community needs.</a:t>
            </a:r>
          </a:p>
          <a:p>
            <a:r>
              <a:rPr lang="en-US" sz="1800" b="1" dirty="0">
                <a:solidFill>
                  <a:schemeClr val="tx2">
                    <a:lumMod val="75000"/>
                  </a:schemeClr>
                </a:solidFill>
                <a:latin typeface="Century Gothic (Headings)"/>
              </a:rPr>
              <a:t>Objective: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entury Gothic (Headings)"/>
              </a:rPr>
              <a:t>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 (Headings)"/>
              </a:rPr>
              <a:t>KNIT KART addresses surplus and underutilization of items in hostel environments by promoting item exchanges and fostering sustainability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Century Gothic (Headings)"/>
              </a:rPr>
              <a:t>.</a:t>
            </a:r>
            <a:endParaRPr lang="en-US" sz="1700" b="1" dirty="0" smtClean="0">
              <a:solidFill>
                <a:schemeClr val="tx2">
                  <a:lumMod val="75000"/>
                </a:schemeClr>
              </a:solidFill>
              <a:latin typeface="Century Gothic (Headings)"/>
            </a:endParaRPr>
          </a:p>
          <a:p>
            <a:r>
              <a:rPr lang="en-US" sz="1700" b="1" dirty="0" smtClean="0">
                <a:solidFill>
                  <a:schemeClr val="tx2">
                    <a:lumMod val="75000"/>
                  </a:schemeClr>
                </a:solidFill>
                <a:latin typeface="Century Gothic (Headings)"/>
              </a:rPr>
              <a:t>Solution</a:t>
            </a:r>
            <a:r>
              <a:rPr lang="en-US" sz="1700" b="1" dirty="0">
                <a:solidFill>
                  <a:schemeClr val="tx2">
                    <a:lumMod val="75000"/>
                  </a:schemeClr>
                </a:solidFill>
                <a:latin typeface="Century Gothic (Headings)"/>
              </a:rPr>
              <a:t>: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Century Gothic (Headings)"/>
              </a:rPr>
              <a:t>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 (Headings)"/>
              </a:rPr>
              <a:t>KNIT KART fills this gap by encouraging direct swaps, fostering community engagement, and promoting responsible consumption practices.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EF3FBC-2D95-EEC6-A8DC-6EED45F255FE}"/>
              </a:ext>
            </a:extLst>
          </p:cNvPr>
          <p:cNvSpPr txBox="1"/>
          <p:nvPr/>
        </p:nvSpPr>
        <p:spPr>
          <a:xfrm>
            <a:off x="8042787" y="1257835"/>
            <a:ext cx="399189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 dirty="0"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clcicgqyw0002obe2xroteu2c"/>
              </a:rPr>
              <a:t>      </a:t>
            </a:r>
            <a:r>
              <a:rPr lang="en-US" sz="2400" b="1" i="0" dirty="0">
                <a:solidFill>
                  <a:schemeClr val="accent2"/>
                </a:solidFill>
                <a:effectLst/>
                <a:latin typeface="clcicgqyw0002obe2xroteu2c"/>
              </a:rPr>
              <a:t>Technologies Utilized</a:t>
            </a:r>
          </a:p>
          <a:p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/>
            </a:r>
            <a:b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</a:br>
            <a:r>
              <a:rPr lang="en-US" b="1" dirty="0">
                <a:solidFill>
                  <a:schemeClr val="accent2"/>
                </a:solidFill>
                <a:latin typeface="Century Gothic (Headings)"/>
              </a:rPr>
              <a:t>MongoDB: </a:t>
            </a: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>NoSQL database for efficient data storage</a:t>
            </a:r>
            <a:r>
              <a:rPr lang="en-US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>.</a:t>
            </a:r>
            <a:br>
              <a:rPr lang="en-US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</a:br>
            <a:r>
              <a:rPr lang="en-US" b="1" dirty="0" smtClean="0">
                <a:solidFill>
                  <a:schemeClr val="accent2"/>
                </a:solidFill>
                <a:latin typeface="Century Gothic (Headings)"/>
              </a:rPr>
              <a:t>Express.js</a:t>
            </a:r>
            <a:r>
              <a:rPr lang="en-US" b="1" dirty="0">
                <a:solidFill>
                  <a:schemeClr val="accent2"/>
                </a:solidFill>
                <a:latin typeface="Century Gothic (Headings)"/>
              </a:rPr>
              <a:t>:</a:t>
            </a: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> Backend framework for streamlined server-side logic</a:t>
            </a:r>
            <a:r>
              <a:rPr lang="en-US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>.</a:t>
            </a:r>
            <a:br>
              <a:rPr lang="en-US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</a:br>
            <a:r>
              <a:rPr lang="en-US" b="1" dirty="0" smtClean="0">
                <a:solidFill>
                  <a:schemeClr val="accent2"/>
                </a:solidFill>
                <a:latin typeface="Century Gothic (Headings)"/>
              </a:rPr>
              <a:t>React.js</a:t>
            </a:r>
            <a:r>
              <a:rPr lang="en-US" b="1" dirty="0">
                <a:solidFill>
                  <a:schemeClr val="accent2"/>
                </a:solidFill>
                <a:latin typeface="Century Gothic (Headings)"/>
              </a:rPr>
              <a:t>: </a:t>
            </a: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>Frontend library for interactive user interfaces</a:t>
            </a:r>
            <a:r>
              <a:rPr lang="en-US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>.</a:t>
            </a:r>
            <a:br>
              <a:rPr lang="en-US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</a:br>
            <a:r>
              <a:rPr lang="en-US" b="1" dirty="0">
                <a:solidFill>
                  <a:schemeClr val="accent2"/>
                </a:solidFill>
                <a:latin typeface="Century Gothic (Headings)"/>
              </a:rPr>
              <a:t>Node.js</a:t>
            </a:r>
            <a:r>
              <a:rPr lang="en-US" b="1" dirty="0">
                <a:solidFill>
                  <a:schemeClr val="accent2"/>
                </a:solidFill>
                <a:latin typeface="Century Gothic (Headings)"/>
              </a:rPr>
              <a:t>: </a:t>
            </a: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>Runtime environment for scalable backend code</a:t>
            </a:r>
            <a:r>
              <a:rPr lang="en-US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>.</a:t>
            </a:r>
            <a:br>
              <a:rPr lang="en-US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</a:br>
            <a:r>
              <a:rPr lang="en-US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/>
            </a:r>
            <a:br>
              <a:rPr lang="en-US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</a:br>
            <a:r>
              <a:rPr lang="en-US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>This </a:t>
            </a: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  <a:latin typeface="Century Gothic (Headings)"/>
              </a:rPr>
              <a:t>stack enables fast development, real-time updates, and seamless frontend-backend communication.</a:t>
            </a:r>
            <a:endParaRPr lang="en-US" b="1" dirty="0">
              <a:solidFill>
                <a:schemeClr val="tx2">
                  <a:lumMod val="20000"/>
                  <a:lumOff val="80000"/>
                </a:schemeClr>
              </a:solidFill>
              <a:latin typeface="Century Gothic (Headings)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508C7E-8245-29D3-ACB4-9EFAA74CB5E2}"/>
              </a:ext>
            </a:extLst>
          </p:cNvPr>
          <p:cNvSpPr txBox="1"/>
          <p:nvPr/>
        </p:nvSpPr>
        <p:spPr>
          <a:xfrm>
            <a:off x="8715736" y="6359058"/>
            <a:ext cx="23612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00" dirty="0">
                <a:solidFill>
                  <a:schemeClr val="tx2">
                    <a:lumMod val="40000"/>
                    <a:lumOff val="60000"/>
                  </a:schemeClr>
                </a:solidFill>
                <a:latin typeface="Century Gothic (Headings)"/>
              </a:rPr>
              <a:t>Introduction to KNIT KART</a:t>
            </a:r>
            <a:endParaRPr lang="en-US" sz="1300" dirty="0">
              <a:solidFill>
                <a:schemeClr val="tx2">
                  <a:lumMod val="40000"/>
                  <a:lumOff val="60000"/>
                </a:schemeClr>
              </a:solidFill>
              <a:latin typeface="Century Gothic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50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uiExpand="1" build="allAtOnce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CBD60A-D86B-CDDA-0E4C-A82E85472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E93AD2-C07D-D3AC-2E8F-838B59AF2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System Design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350AA-E421-D1AF-9BDF-578225F73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235440-3FD6-F783-69F7-DAC9F92BC1CE}"/>
              </a:ext>
            </a:extLst>
          </p:cNvPr>
          <p:cNvSpPr txBox="1"/>
          <p:nvPr/>
        </p:nvSpPr>
        <p:spPr>
          <a:xfrm>
            <a:off x="4007734" y="175484"/>
            <a:ext cx="417653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System Design</a:t>
            </a:r>
            <a:endParaRPr lang="en-US" sz="4500" dirty="0">
              <a:solidFill>
                <a:schemeClr val="accent4">
                  <a:lumMod val="50000"/>
                </a:schemeClr>
              </a:solidFill>
              <a:latin typeface="Century Gothic (Headings)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DC000F-635D-5C99-7FDB-47BA23179F80}"/>
              </a:ext>
            </a:extLst>
          </p:cNvPr>
          <p:cNvSpPr txBox="1"/>
          <p:nvPr/>
        </p:nvSpPr>
        <p:spPr>
          <a:xfrm>
            <a:off x="729205" y="1371450"/>
            <a:ext cx="44215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 Proposed System</a:t>
            </a: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Modern and scalable architecture for KNIT KART.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Addresses challenges in traditional platforms.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Fosters sustainable and collaborative living.</a:t>
            </a:r>
          </a:p>
          <a:p>
            <a:endParaRPr lang="en-US" dirty="0">
              <a:solidFill>
                <a:schemeClr val="accent4">
                  <a:lumMod val="50000"/>
                </a:schemeClr>
              </a:solidFill>
              <a:latin typeface="Century Gothic (Headings)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8F8BDF-6B20-DC64-2D06-D48B1EC0FC52}"/>
              </a:ext>
            </a:extLst>
          </p:cNvPr>
          <p:cNvSpPr txBox="1"/>
          <p:nvPr/>
        </p:nvSpPr>
        <p:spPr>
          <a:xfrm>
            <a:off x="6273478" y="1238491"/>
            <a:ext cx="52317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Key Components</a:t>
            </a: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Frontend: React.js, styled-components, </a:t>
            </a:r>
            <a:r>
              <a:rPr lang="en-US" b="0" i="0" dirty="0" smtClean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Modular design.</a:t>
            </a:r>
            <a:endParaRPr lang="en-US" b="0" i="0" dirty="0">
              <a:solidFill>
                <a:schemeClr val="accent4">
                  <a:lumMod val="50000"/>
                </a:schemeClr>
              </a:solidFill>
              <a:effectLst/>
              <a:latin typeface="Century Gothic (Headings)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Backend: Node.js, Express.js, MongoDB.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Authentication: JWT, bcrypt.</a:t>
            </a:r>
          </a:p>
          <a:p>
            <a:endParaRPr lang="en-US" dirty="0">
              <a:solidFill>
                <a:schemeClr val="accent4">
                  <a:lumMod val="50000"/>
                </a:schemeClr>
              </a:solidFill>
              <a:latin typeface="Century Gothic (Headings)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5D3199-78F4-5DAB-0E0B-F13F0FDBFBEC}"/>
              </a:ext>
            </a:extLst>
          </p:cNvPr>
          <p:cNvSpPr txBox="1"/>
          <p:nvPr/>
        </p:nvSpPr>
        <p:spPr>
          <a:xfrm>
            <a:off x="729205" y="4002042"/>
            <a:ext cx="40511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System Features</a:t>
            </a: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User Profiles and Listings.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Item Exchanges and Transactions.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Community Interaction.</a:t>
            </a:r>
          </a:p>
          <a:p>
            <a:endParaRPr lang="en-US" dirty="0">
              <a:solidFill>
                <a:schemeClr val="accent4">
                  <a:lumMod val="50000"/>
                </a:schemeClr>
              </a:solidFill>
              <a:latin typeface="Century Gothic (Headings)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B9E996-C1AD-72FF-B270-56C0CFAFD2AC}"/>
              </a:ext>
            </a:extLst>
          </p:cNvPr>
          <p:cNvSpPr txBox="1"/>
          <p:nvPr/>
        </p:nvSpPr>
        <p:spPr>
          <a:xfrm>
            <a:off x="6273478" y="3337327"/>
            <a:ext cx="4683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Scalability and Deployment</a:t>
            </a: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Hosted on Vercel.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Cloud-based MongoDB Atlas.</a:t>
            </a:r>
          </a:p>
          <a:p>
            <a:endParaRPr lang="en-US" dirty="0">
              <a:solidFill>
                <a:schemeClr val="accent4">
                  <a:lumMod val="50000"/>
                </a:schemeClr>
              </a:solidFill>
              <a:latin typeface="Century Gothic (Headings)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43FE00-FC05-A1E0-8D3B-A96BA6C542E0}"/>
              </a:ext>
            </a:extLst>
          </p:cNvPr>
          <p:cNvSpPr txBox="1"/>
          <p:nvPr/>
        </p:nvSpPr>
        <p:spPr>
          <a:xfrm>
            <a:off x="6273478" y="4879205"/>
            <a:ext cx="55789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Design Considerations</a:t>
            </a: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Responsive design principles.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accent4">
                    <a:lumMod val="50000"/>
                  </a:schemeClr>
                </a:solidFill>
                <a:effectLst/>
                <a:latin typeface="Century Gothic (Headings)"/>
              </a:rPr>
              <a:t>Modular and maintainable codebase.</a:t>
            </a:r>
          </a:p>
          <a:p>
            <a:endParaRPr lang="en-US" dirty="0">
              <a:solidFill>
                <a:schemeClr val="accent4">
                  <a:lumMod val="50000"/>
                </a:schemeClr>
              </a:solidFill>
              <a:latin typeface="Century Gothic (Headings)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DCB3BD-A069-7573-F21E-0C0CD17DF3AF}"/>
              </a:ext>
            </a:extLst>
          </p:cNvPr>
          <p:cNvSpPr txBox="1"/>
          <p:nvPr/>
        </p:nvSpPr>
        <p:spPr>
          <a:xfrm>
            <a:off x="729205" y="5913251"/>
            <a:ext cx="642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Century Gothic (Headings)"/>
              </a:rPr>
              <a:t>* From next page you’ll see a </a:t>
            </a:r>
            <a:r>
              <a:rPr lang="en-IN" b="1" dirty="0" smtClean="0">
                <a:latin typeface="Century Gothic (Headings)"/>
              </a:rPr>
              <a:t>glimpse </a:t>
            </a:r>
            <a:r>
              <a:rPr lang="en-IN" b="1" dirty="0">
                <a:latin typeface="Century Gothic (Headings)"/>
              </a:rPr>
              <a:t>of UI of KNIT KART</a:t>
            </a:r>
            <a:endParaRPr lang="en-US" b="1" dirty="0">
              <a:latin typeface="Century Gothic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227216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E8B76-70AB-EF86-24FB-E774DD8E3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77573"/>
            <a:ext cx="9912096" cy="1014984"/>
          </a:xfrm>
        </p:spPr>
        <p:txBody>
          <a:bodyPr/>
          <a:lstStyle/>
          <a:p>
            <a:r>
              <a:rPr lang="en-IN" sz="4500" dirty="0" smtClean="0"/>
              <a:t>Landing </a:t>
            </a:r>
            <a:r>
              <a:rPr lang="en-IN" sz="4500" dirty="0"/>
              <a:t>Page</a:t>
            </a:r>
            <a:endParaRPr lang="en-US" sz="45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86E39-3D24-4CD2-F930-AC9EB9263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DA37A9-82A3-FBB2-9F2B-F778A382F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Landing</a:t>
            </a:r>
            <a:r>
              <a:rPr lang="en-US" noProof="0" dirty="0" smtClean="0"/>
              <a:t> </a:t>
            </a:r>
            <a:r>
              <a:rPr lang="en-US" noProof="0" dirty="0"/>
              <a:t>Page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FD905A-9180-D822-5798-1754E2621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8E451C-D9BB-D6FC-D763-31380A370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5422"/>
            <a:ext cx="12192000" cy="527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793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AF1F13-50F4-A165-4378-E65604DB8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5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B53967-9CD2-FF3B-3F2F-AD11B2C9B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 err="1"/>
              <a:t>SignUp</a:t>
            </a:r>
            <a:r>
              <a:rPr lang="en-US" noProof="0" dirty="0"/>
              <a:t>/</a:t>
            </a:r>
            <a:r>
              <a:rPr lang="en-US" noProof="0" dirty="0" err="1"/>
              <a:t>SignIn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8D9A9-231D-9CA1-281A-7587B18E2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D924C-9BD4-EF0B-C66E-ED2241BC3395}"/>
              </a:ext>
            </a:extLst>
          </p:cNvPr>
          <p:cNvSpPr txBox="1"/>
          <p:nvPr/>
        </p:nvSpPr>
        <p:spPr>
          <a:xfrm>
            <a:off x="300942" y="223520"/>
            <a:ext cx="1172515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entury Gothic (Headings)"/>
              </a:rPr>
              <a:t>Dynamic </a:t>
            </a:r>
            <a:r>
              <a:rPr lang="en-US" sz="350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entury Gothic (Headings)"/>
              </a:rPr>
              <a:t>Sign Up/Sign In </a:t>
            </a:r>
            <a:r>
              <a:rPr lang="en-US" sz="35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entury Gothic (Headings)"/>
              </a:rPr>
              <a:t>Experience</a:t>
            </a:r>
            <a:r>
              <a:rPr lang="en-US" sz="3500" b="1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entury Gothic (Headings)"/>
              </a:rPr>
              <a:t>: </a:t>
            </a:r>
            <a:r>
              <a:rPr lang="en-US" sz="350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entury Gothic (Headings)"/>
              </a:rPr>
              <a:t>A Visual Journey</a:t>
            </a:r>
            <a:endParaRPr lang="en-US" sz="3500" dirty="0">
              <a:solidFill>
                <a:schemeClr val="tx1">
                  <a:lumMod val="85000"/>
                  <a:lumOff val="15000"/>
                </a:schemeClr>
              </a:solidFill>
              <a:latin typeface="Century Gothic (Headings)"/>
            </a:endParaRPr>
          </a:p>
        </p:txBody>
      </p:sp>
      <p:pic>
        <p:nvPicPr>
          <p:cNvPr id="7" name="LoginOrSignup">
            <a:hlinkClick r:id="" action="ppaction://media"/>
            <a:extLst>
              <a:ext uri="{FF2B5EF4-FFF2-40B4-BE49-F238E27FC236}">
                <a16:creationId xmlns:a16="http://schemas.microsoft.com/office/drawing/2014/main" id="{2C4BFF8E-AB47-FEB0-6EDC-6CE77BFE60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6666" b="8297"/>
          <a:stretch/>
        </p:blipFill>
        <p:spPr>
          <a:xfrm>
            <a:off x="1203960" y="1073969"/>
            <a:ext cx="9784080" cy="490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37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42C642-2DA7-AE36-5214-48D9CCB82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38275E-96EF-F3BA-498F-FF0793041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 After Login || Signup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D5B4A-F7B9-5742-EDAD-B04DE0753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4BA062-5C95-AE65-E12E-0A7C2A64E015}"/>
              </a:ext>
            </a:extLst>
          </p:cNvPr>
          <p:cNvSpPr txBox="1"/>
          <p:nvPr/>
        </p:nvSpPr>
        <p:spPr>
          <a:xfrm>
            <a:off x="2606040" y="207056"/>
            <a:ext cx="69799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500" dirty="0">
                <a:latin typeface="Century Gothic (Headings)"/>
              </a:rPr>
              <a:t>Home Page &amp; Post </a:t>
            </a:r>
            <a:r>
              <a:rPr lang="en-IN" sz="4500" dirty="0" smtClean="0">
                <a:latin typeface="Century Gothic (Headings)"/>
              </a:rPr>
              <a:t>Ad  </a:t>
            </a:r>
            <a:endParaRPr lang="en-US" sz="4500" dirty="0">
              <a:latin typeface="Century Gothic (Headings)"/>
            </a:endParaRPr>
          </a:p>
        </p:txBody>
      </p:sp>
      <p:pic>
        <p:nvPicPr>
          <p:cNvPr id="8" name="After Login">
            <a:hlinkClick r:id="" action="ppaction://media"/>
            <a:extLst>
              <a:ext uri="{FF2B5EF4-FFF2-40B4-BE49-F238E27FC236}">
                <a16:creationId xmlns:a16="http://schemas.microsoft.com/office/drawing/2014/main" id="{774B91E3-ED52-85EB-AACB-D2D3C1D6EF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7703" b="8148"/>
          <a:stretch/>
        </p:blipFill>
        <p:spPr>
          <a:xfrm>
            <a:off x="1203960" y="1075545"/>
            <a:ext cx="977392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339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49B52B-A2E7-2EB2-659D-90D65AB48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DED9CB-7B9C-8CCC-DEE9-39E651775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Product Page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5FB25-9A6C-BCC5-8497-748FD1A20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5B1DB3-6876-4C99-0C31-18993B919DC3}"/>
              </a:ext>
            </a:extLst>
          </p:cNvPr>
          <p:cNvSpPr txBox="1"/>
          <p:nvPr/>
        </p:nvSpPr>
        <p:spPr>
          <a:xfrm>
            <a:off x="4003040" y="30480"/>
            <a:ext cx="41859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500" dirty="0">
                <a:latin typeface="Century Gothic (Headings)"/>
              </a:rPr>
              <a:t>Product Page</a:t>
            </a:r>
            <a:endParaRPr lang="en-US" sz="4500" dirty="0">
              <a:latin typeface="Century Gothic (Headings)"/>
            </a:endParaRPr>
          </a:p>
        </p:txBody>
      </p:sp>
      <p:pic>
        <p:nvPicPr>
          <p:cNvPr id="7" name="Product Page">
            <a:hlinkClick r:id="" action="ppaction://media"/>
            <a:extLst>
              <a:ext uri="{FF2B5EF4-FFF2-40B4-BE49-F238E27FC236}">
                <a16:creationId xmlns:a16="http://schemas.microsoft.com/office/drawing/2014/main" id="{281E7E09-1AC6-8201-1673-9F464ABC6F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9333" b="8445"/>
          <a:stretch/>
        </p:blipFill>
        <p:spPr>
          <a:xfrm>
            <a:off x="1203960" y="975360"/>
            <a:ext cx="9784080" cy="501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92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736980-C1DB-AEE9-C2C8-4B1440B4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FD362A-EC61-0922-2606-D32C6C722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Queries Section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9B7BC-95E1-AFCF-0C7B-834050464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440E3B-D2D4-9654-7018-6BE4AAC0EB9D}"/>
              </a:ext>
            </a:extLst>
          </p:cNvPr>
          <p:cNvSpPr txBox="1"/>
          <p:nvPr/>
        </p:nvSpPr>
        <p:spPr>
          <a:xfrm>
            <a:off x="3815080" y="189888"/>
            <a:ext cx="456184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500" dirty="0">
                <a:latin typeface="Century Gothic (Headings)"/>
              </a:rPr>
              <a:t>Queries Section</a:t>
            </a:r>
            <a:endParaRPr lang="en-US" sz="4500" dirty="0">
              <a:latin typeface="Century Gothic (Headings)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BCB459-893F-A5FC-41FA-B6E0234EE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74717"/>
            <a:ext cx="10515600" cy="542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459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A2C60E-95CC-5321-6720-4261BF79A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03C32F-A1EB-677E-A131-6EB4B51D4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Footer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4E4BE-9564-4FAF-FF1B-812AFC48A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4B2674-98B6-9C4C-82D0-344B11C84417}"/>
              </a:ext>
            </a:extLst>
          </p:cNvPr>
          <p:cNvSpPr txBox="1"/>
          <p:nvPr/>
        </p:nvSpPr>
        <p:spPr>
          <a:xfrm>
            <a:off x="5064760" y="142240"/>
            <a:ext cx="206248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500" dirty="0">
                <a:latin typeface="Century Gothic (Headings)"/>
              </a:rPr>
              <a:t>Footer</a:t>
            </a:r>
            <a:endParaRPr lang="en-US" sz="4500" dirty="0">
              <a:latin typeface="Century Gothic (Headings)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9AA7F6-6E03-EB4E-12C9-AEB94DB15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62" y="1626665"/>
            <a:ext cx="10961076" cy="343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012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infopath/2007/PartnerControls"/>
    <ds:schemaRef ds:uri="16c05727-aa75-4e4a-9b5f-8a80a1165891"/>
    <ds:schemaRef ds:uri="http://www.w3.org/XML/1998/namespace"/>
    <ds:schemaRef ds:uri="http://purl.org/dc/elements/1.1/"/>
    <ds:schemaRef ds:uri="http://schemas.microsoft.com/office/2006/metadata/properties"/>
    <ds:schemaRef ds:uri="http://purl.org/dc/terms/"/>
    <ds:schemaRef ds:uri="71af3243-3dd4-4a8d-8c0d-dd76da1f02a5"/>
    <ds:schemaRef ds:uri="http://schemas.microsoft.com/office/2006/documentManagement/types"/>
    <ds:schemaRef ds:uri="http://schemas.openxmlformats.org/package/2006/metadata/core-properties"/>
    <ds:schemaRef ds:uri="230e9df3-be65-4c73-a93b-d1236ebd677e"/>
    <ds:schemaRef ds:uri="http://schemas.microsoft.com/sharepoint/v3"/>
    <ds:schemaRef ds:uri="http://purl.org/dc/dcmitype/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{7C14EAC9-D5A1-4DCF-9F22-26A8084DF65C}tf11429527_win32</Template>
  <TotalTime>1716</TotalTime>
  <Words>692</Words>
  <Application>Microsoft Office PowerPoint</Application>
  <PresentationFormat>Widescreen</PresentationFormat>
  <Paragraphs>116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Blackadder ITC</vt:lpstr>
      <vt:lpstr>Calibri</vt:lpstr>
      <vt:lpstr>Century Gothic</vt:lpstr>
      <vt:lpstr>Century Gothic (Headings)</vt:lpstr>
      <vt:lpstr>clcicgqyw0002obe2xroteu2c</vt:lpstr>
      <vt:lpstr>DM Sans Medium</vt:lpstr>
      <vt:lpstr>Karla</vt:lpstr>
      <vt:lpstr>Univers Condensed Light</vt:lpstr>
      <vt:lpstr>Office Theme</vt:lpstr>
      <vt:lpstr>KNIT KART Fostering Sustainable Practices and Community Engagement</vt:lpstr>
      <vt:lpstr>Introduction to KNIT KART  </vt:lpstr>
      <vt:lpstr>PowerPoint Presentation</vt:lpstr>
      <vt:lpstr>Landing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Literature Survey &amp; System Requirements </vt:lpstr>
      <vt:lpstr>ER Diagram</vt:lpstr>
      <vt:lpstr>Flow Chart</vt:lpstr>
      <vt:lpstr>PowerPoint Presentation</vt:lpstr>
      <vt:lpstr>Embark on a Sustainable Journey with KNIT KART. Thank you for joining us in promoting sustainability and fostering collaboration within hostel communities.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LearnLite - Light the Path to Learning</dc:title>
  <dc:creator>Aman Vishwakarma</dc:creator>
  <cp:lastModifiedBy>Arshil Amaan Ansari</cp:lastModifiedBy>
  <cp:revision>10</cp:revision>
  <dcterms:created xsi:type="dcterms:W3CDTF">2023-12-05T12:55:22Z</dcterms:created>
  <dcterms:modified xsi:type="dcterms:W3CDTF">2024-05-13T19:01:28Z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